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7175" cy="13716000"/>
  <p:notesSz cx="13716000" cy="24387175"/>
  <p:embeddedFontLst>
    <p:embeddedFont>
      <p:font typeface="Rubik" pitchFamily="2" charset="-79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hQfMGVcXHLYmIMBN8g/ZziGiFa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86450" y="1829025"/>
            <a:ext cx="9144450" cy="91451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1371600" y="11583900"/>
            <a:ext cx="10972800" cy="1097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" name="Google Shape;9;p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1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" name="Google Shape;21;p2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2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" name="Google Shape;33;p3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6" name="Google Shape;46;p4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4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6" name="Google Shape;56;p5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5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bbc.co.uk/bitesize/articles/zmxrbqt#zcnhtrd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1F67">
            <a:alpha val="9803"/>
          </a:srgbClr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"/>
          <p:cNvSpPr/>
          <p:nvPr/>
        </p:nvSpPr>
        <p:spPr>
          <a:xfrm>
            <a:off x="1714713" y="5031650"/>
            <a:ext cx="10640319" cy="3489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9000"/>
              <a:buFont typeface="Rubik"/>
              <a:buNone/>
            </a:pPr>
            <a:r>
              <a:rPr lang="en-US" sz="9000" b="1" i="0" u="none" strike="noStrike" cap="none" dirty="0">
                <a:solidFill>
                  <a:srgbClr val="AE1F67"/>
                </a:solidFill>
                <a:latin typeface="Rubik"/>
                <a:ea typeface="Rubik"/>
                <a:cs typeface="Rubik"/>
                <a:sym typeface="Rubik"/>
              </a:rPr>
              <a:t>How can we </a:t>
            </a:r>
            <a:endParaRPr sz="9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9000"/>
              <a:buFont typeface="Rubik"/>
              <a:buNone/>
            </a:pPr>
            <a:r>
              <a:rPr lang="en-US" sz="9000" b="1" i="0" u="none" strike="noStrike" cap="none" dirty="0">
                <a:solidFill>
                  <a:srgbClr val="AE1F67"/>
                </a:solidFill>
                <a:latin typeface="Rubik"/>
                <a:ea typeface="Rubik"/>
                <a:cs typeface="Rubik"/>
                <a:sym typeface="Rubik"/>
              </a:rPr>
              <a:t>cut energy </a:t>
            </a:r>
            <a:endParaRPr sz="9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9000"/>
              <a:buFont typeface="Rubik"/>
              <a:buNone/>
            </a:pPr>
            <a:r>
              <a:rPr lang="en-US" sz="9000" b="1" i="0" u="none" strike="noStrike" cap="none" dirty="0">
                <a:solidFill>
                  <a:srgbClr val="AE1F67"/>
                </a:solidFill>
                <a:latin typeface="Rubik"/>
                <a:ea typeface="Rubik"/>
                <a:cs typeface="Rubik"/>
                <a:sym typeface="Rubik"/>
              </a:rPr>
              <a:t>waste at school?</a:t>
            </a:r>
            <a:endParaRPr sz="9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1"/>
          <p:cNvSpPr/>
          <p:nvPr/>
        </p:nvSpPr>
        <p:spPr>
          <a:xfrm>
            <a:off x="-657652" y="3289300"/>
            <a:ext cx="6578708" cy="990600"/>
          </a:xfrm>
          <a:prstGeom prst="roundRect">
            <a:avLst>
              <a:gd name="adj" fmla="val 167077"/>
            </a:avLst>
          </a:prstGeom>
          <a:solidFill>
            <a:srgbClr val="FCCE6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"/>
          <p:cNvSpPr/>
          <p:nvPr/>
        </p:nvSpPr>
        <p:spPr>
          <a:xfrm>
            <a:off x="1714714" y="9076267"/>
            <a:ext cx="8412685" cy="3153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Get started by learning: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685800" marR="0" lvl="1" indent="-34290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Char char="•"/>
            </a:pPr>
            <a:r>
              <a:rPr lang="en-US" sz="4000" b="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How much energy schools use</a:t>
            </a:r>
            <a:endParaRPr sz="4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685800" marR="0" lvl="1" indent="-34290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Char char="•"/>
            </a:pPr>
            <a:r>
              <a:rPr lang="en-US" sz="4000" b="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Where energy is wasted</a:t>
            </a:r>
            <a:endParaRPr sz="4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685800" marR="0" lvl="1" indent="-34290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Char char="•"/>
            </a:pPr>
            <a:r>
              <a:rPr lang="en-US" sz="4000" b="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How YOU can make a difference</a:t>
            </a:r>
            <a:endParaRPr sz="4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15" name="Google Shape;15;p1"/>
          <p:cNvSpPr/>
          <p:nvPr/>
        </p:nvSpPr>
        <p:spPr>
          <a:xfrm>
            <a:off x="1714714" y="3401483"/>
            <a:ext cx="3814710" cy="766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INTRODUCTION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16" name="Google Shape;16;p1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841305" y="0"/>
            <a:ext cx="11545743" cy="137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1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14714" y="1485900"/>
            <a:ext cx="3548010" cy="105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1" title="LASER - Energy Action - Logo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03350" y="1225232"/>
            <a:ext cx="2207599" cy="15729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E65">
            <a:alpha val="9803"/>
          </a:srgbClr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"/>
          <p:cNvSpPr/>
          <p:nvPr/>
        </p:nvSpPr>
        <p:spPr>
          <a:xfrm>
            <a:off x="-863708" y="1384300"/>
            <a:ext cx="12333241" cy="2971800"/>
          </a:xfrm>
          <a:prstGeom prst="roundRect">
            <a:avLst>
              <a:gd name="adj" fmla="val 8615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2"/>
          <p:cNvSpPr/>
          <p:nvPr/>
        </p:nvSpPr>
        <p:spPr>
          <a:xfrm>
            <a:off x="1714714" y="1993728"/>
            <a:ext cx="7328816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How much </a:t>
            </a:r>
            <a:r>
              <a:rPr lang="en-US" sz="6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energy 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CCE65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does a school use?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2"/>
          <p:cNvSpPr/>
          <p:nvPr/>
        </p:nvSpPr>
        <p:spPr>
          <a:xfrm>
            <a:off x="1714714" y="5410200"/>
            <a:ext cx="9999491" cy="3153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Schools use </a:t>
            </a: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thousands of kilowatt-hours</a:t>
            </a:r>
            <a:b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</a:b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of energy every year. 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20% of this energy is wasted 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– that is like leaving a classroom light on for a whole year!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27" name="Google Shape;27;p2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632229" y="0"/>
            <a:ext cx="9754819" cy="137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2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71858" y="1686354"/>
            <a:ext cx="1943343" cy="19431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2"/>
          <p:cNvSpPr/>
          <p:nvPr/>
        </p:nvSpPr>
        <p:spPr>
          <a:xfrm>
            <a:off x="1714725" y="10023250"/>
            <a:ext cx="9999479" cy="1295400"/>
          </a:xfrm>
          <a:prstGeom prst="roundRect">
            <a:avLst>
              <a:gd name="adj" fmla="val 19765"/>
            </a:avLst>
          </a:prstGeom>
          <a:solidFill>
            <a:srgbClr val="FCCE6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2233899" y="10329075"/>
            <a:ext cx="9235633" cy="6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3000"/>
              <a:buFont typeface="Rubik"/>
              <a:buNone/>
            </a:pPr>
            <a:r>
              <a:rPr lang="en-US" sz="3000" u="sng" dirty="0">
                <a:solidFill>
                  <a:srgbClr val="AE1F67"/>
                </a:solidFill>
                <a:latin typeface="Rubik"/>
                <a:ea typeface="Rubik"/>
                <a:cs typeface="Rubik"/>
                <a:sym typeface="Rubik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the video: BBC Bitesize – What is Energy?</a:t>
            </a:r>
            <a:endParaRPr sz="3000" dirty="0">
              <a:solidFill>
                <a:srgbClr val="AE1F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1F67">
            <a:alpha val="9803"/>
          </a:srgbClr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"/>
          <p:cNvSpPr/>
          <p:nvPr/>
        </p:nvSpPr>
        <p:spPr>
          <a:xfrm>
            <a:off x="-863708" y="1384300"/>
            <a:ext cx="12333300" cy="2971800"/>
          </a:xfrm>
          <a:prstGeom prst="roundRect">
            <a:avLst>
              <a:gd name="adj" fmla="val 8615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3"/>
          <p:cNvSpPr/>
          <p:nvPr/>
        </p:nvSpPr>
        <p:spPr>
          <a:xfrm>
            <a:off x="2752010" y="9728200"/>
            <a:ext cx="11469534" cy="247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3"/>
          <p:cNvSpPr/>
          <p:nvPr/>
        </p:nvSpPr>
        <p:spPr>
          <a:xfrm>
            <a:off x="1714714" y="5410201"/>
            <a:ext cx="12506830" cy="43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685800" marR="0" lvl="1" indent="-88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endParaRPr sz="4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" name="Google Shape;39;p3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222353" y="0"/>
            <a:ext cx="11164693" cy="122047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3"/>
          <p:cNvSpPr/>
          <p:nvPr/>
        </p:nvSpPr>
        <p:spPr>
          <a:xfrm>
            <a:off x="1714714" y="1993728"/>
            <a:ext cx="7328816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Where do we </a:t>
            </a:r>
            <a:r>
              <a:rPr lang="en-US" sz="6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waste 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FCCE65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the most energy?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" name="Google Shape;41;p3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56158" y="1803229"/>
            <a:ext cx="1943343" cy="19431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3"/>
          <p:cNvSpPr/>
          <p:nvPr/>
        </p:nvSpPr>
        <p:spPr>
          <a:xfrm>
            <a:off x="1714726" y="4921250"/>
            <a:ext cx="12117000" cy="52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6858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Char char="•"/>
            </a:pPr>
            <a:r>
              <a:rPr lang="en-US" sz="4000" b="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Lights left on in empty rooms </a:t>
            </a:r>
            <a:endParaRPr sz="4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6858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Char char="•"/>
            </a:pPr>
            <a:r>
              <a:rPr lang="en-US" sz="4000" b="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Computers left on standby overnight </a:t>
            </a:r>
            <a:endParaRPr sz="4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6858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Char char="•"/>
            </a:pPr>
            <a:r>
              <a:rPr lang="en-US" sz="4000" b="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Windows and doors left open when heating is on </a:t>
            </a:r>
            <a:endParaRPr sz="4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685800" marR="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Char char="•"/>
            </a:pPr>
            <a:r>
              <a:rPr lang="en-US" sz="4000" b="0" i="0" u="none" strike="noStrike" cap="none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Printing too many worksheets when they could be shared digitally</a:t>
            </a:r>
            <a:endParaRPr sz="4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3" name="Google Shape;43;p3"/>
          <p:cNvSpPr/>
          <p:nvPr/>
        </p:nvSpPr>
        <p:spPr>
          <a:xfrm>
            <a:off x="14530219" y="-2712479"/>
            <a:ext cx="16590900" cy="16590900"/>
          </a:xfrm>
          <a:prstGeom prst="ellipse">
            <a:avLst/>
          </a:prstGeom>
          <a:blipFill rotWithShape="1">
            <a:blip r:embed="rId5">
              <a:alphaModFix/>
            </a:blip>
            <a:stretch>
              <a:fillRect l="-27498" t="16219" r="1829"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E65">
            <a:alpha val="9803"/>
          </a:srgbClr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"/>
          <p:cNvSpPr/>
          <p:nvPr/>
        </p:nvSpPr>
        <p:spPr>
          <a:xfrm>
            <a:off x="1714714" y="5348300"/>
            <a:ext cx="11194332" cy="5117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Turn off the lights when leaving a room.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2625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Use </a:t>
            </a: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"Switch-Off Monitors"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in each class.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2625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Print </a:t>
            </a: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double-sided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or use </a:t>
            </a: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digital documents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262500"/>
              </a:lnSpc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Walk or cycle to school instead of using a car.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50" name="Google Shape;50;p4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038680" y="0"/>
            <a:ext cx="9348368" cy="137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4"/>
          <p:cNvSpPr/>
          <p:nvPr/>
        </p:nvSpPr>
        <p:spPr>
          <a:xfrm>
            <a:off x="-863708" y="1384300"/>
            <a:ext cx="12333241" cy="2971800"/>
          </a:xfrm>
          <a:prstGeom prst="roundRect">
            <a:avLst>
              <a:gd name="adj" fmla="val 8615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4"/>
          <p:cNvSpPr/>
          <p:nvPr/>
        </p:nvSpPr>
        <p:spPr>
          <a:xfrm>
            <a:off x="1714714" y="1993728"/>
            <a:ext cx="7328816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What can we do 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CCE65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to save energy?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4" descr=" 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71858" y="1686354"/>
            <a:ext cx="1943343" cy="194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1F67">
            <a:alpha val="9803"/>
          </a:srgbClr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"/>
          <p:cNvSpPr/>
          <p:nvPr/>
        </p:nvSpPr>
        <p:spPr>
          <a:xfrm>
            <a:off x="13984450" y="4356100"/>
            <a:ext cx="9437400" cy="8491800"/>
          </a:xfrm>
          <a:prstGeom prst="roundRect">
            <a:avLst>
              <a:gd name="adj" fmla="val 3032"/>
            </a:avLst>
          </a:prstGeom>
          <a:solidFill>
            <a:srgbClr val="FCCE6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5"/>
          <p:cNvSpPr/>
          <p:nvPr/>
        </p:nvSpPr>
        <p:spPr>
          <a:xfrm>
            <a:off x="13514617" y="2324100"/>
            <a:ext cx="8878410" cy="2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5"/>
          <p:cNvSpPr/>
          <p:nvPr/>
        </p:nvSpPr>
        <p:spPr>
          <a:xfrm>
            <a:off x="1714714" y="4991100"/>
            <a:ext cx="10815037" cy="7319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Build Your Own Eco Pledge Wall!</a:t>
            </a:r>
            <a:endParaRPr sz="4000" b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Small daily changes make a big difference when it comes to reducing energy waste.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In this activity, you will </a:t>
            </a: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create a class-wide </a:t>
            </a:r>
            <a:b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</a:b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energy-saving pledge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, display it for all to see, and track their progress over time.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E1F67"/>
              </a:buClr>
              <a:buSzPts val="4000"/>
              <a:buFont typeface="Rubik"/>
              <a:buNone/>
            </a:pP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This helps build </a:t>
            </a:r>
            <a:r>
              <a:rPr lang="en-US" sz="4000" b="1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awareness, teamwork, and accountability</a:t>
            </a:r>
            <a:r>
              <a:rPr lang="en-US" sz="4000" dirty="0">
                <a:solidFill>
                  <a:srgbClr val="AE1F67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while making energy efficiency part of daily school life.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62" name="Google Shape;62;p5"/>
          <p:cNvSpPr/>
          <p:nvPr/>
        </p:nvSpPr>
        <p:spPr>
          <a:xfrm>
            <a:off x="14594124" y="4991101"/>
            <a:ext cx="8206637" cy="6772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24143"/>
              </a:buClr>
              <a:buSzPts val="4000"/>
              <a:buFont typeface="Rubik"/>
              <a:buNone/>
            </a:pPr>
            <a:r>
              <a:rPr lang="en-US" sz="4000" b="1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Here’s how:</a:t>
            </a:r>
            <a:endParaRPr sz="4000" b="1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24143"/>
              </a:buClr>
              <a:buSzPts val="4000"/>
              <a:buFont typeface="Rubik"/>
              <a:buNone/>
            </a:pPr>
            <a:r>
              <a:rPr lang="en-US" sz="4000" b="1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</a:t>
            </a:r>
            <a:endParaRPr sz="400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1085850" marR="0" lvl="1" indent="-742950" algn="l" rtl="0">
              <a:spcBef>
                <a:spcPts val="0"/>
              </a:spcBef>
              <a:spcAft>
                <a:spcPts val="0"/>
              </a:spcAft>
              <a:buClr>
                <a:srgbClr val="424143"/>
              </a:buClr>
              <a:buSzPts val="3600"/>
              <a:buFont typeface="Calibri"/>
              <a:buAutoNum type="arabicPeriod"/>
            </a:pPr>
            <a:r>
              <a:rPr lang="en-US" sz="3600" b="0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As a class, </a:t>
            </a:r>
            <a:r>
              <a:rPr lang="en-US" sz="3600" b="1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brainstorm energy-saving ideas</a:t>
            </a:r>
            <a:r>
              <a:rPr lang="en-US" sz="3600" b="0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 (e.g., turning off lights, reducing paper use, keeping doors closed).</a:t>
            </a:r>
            <a:endParaRPr sz="4000" b="0" i="0" u="none" strike="noStrike" cap="none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1085850" marR="0" lvl="1" indent="-742950" algn="l" rtl="0">
              <a:spcBef>
                <a:spcPts val="0"/>
              </a:spcBef>
              <a:spcAft>
                <a:spcPts val="0"/>
              </a:spcAft>
              <a:buClr>
                <a:srgbClr val="424143"/>
              </a:buClr>
              <a:buSzPts val="3600"/>
              <a:buFont typeface="Calibri"/>
              <a:buAutoNum type="arabicPeriod"/>
            </a:pPr>
            <a:r>
              <a:rPr lang="en-US" sz="3600" b="0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Agree on </a:t>
            </a:r>
            <a:r>
              <a:rPr lang="en-US" sz="3600" b="1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one pledge </a:t>
            </a:r>
            <a:r>
              <a:rPr lang="en-US" sz="3600" b="0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to commit to as a group.</a:t>
            </a:r>
            <a:endParaRPr sz="4000" b="0" i="0" u="none" strike="noStrike" cap="none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1085850" marR="0" lvl="1" indent="-742950" algn="l" rtl="0">
              <a:spcBef>
                <a:spcPts val="0"/>
              </a:spcBef>
              <a:spcAft>
                <a:spcPts val="0"/>
              </a:spcAft>
              <a:buClr>
                <a:srgbClr val="424143"/>
              </a:buClr>
              <a:buSzPts val="3600"/>
              <a:buFont typeface="Calibri"/>
              <a:buAutoNum type="arabicPeriod"/>
            </a:pPr>
            <a:r>
              <a:rPr lang="en-US" sz="3600" b="0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Write or illustrate the pledge on </a:t>
            </a:r>
            <a:r>
              <a:rPr lang="en-US" sz="3600" b="1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coloured paper </a:t>
            </a:r>
            <a:r>
              <a:rPr lang="en-US" sz="3600" b="0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and decorate it.</a:t>
            </a:r>
            <a:endParaRPr sz="4000" b="0" i="0" u="none" strike="noStrike" cap="none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1085850" marR="0" lvl="1" indent="-742950" algn="l" rtl="0">
              <a:spcBef>
                <a:spcPts val="0"/>
              </a:spcBef>
              <a:spcAft>
                <a:spcPts val="0"/>
              </a:spcAft>
              <a:buClr>
                <a:srgbClr val="424143"/>
              </a:buClr>
              <a:buSzPts val="3600"/>
              <a:buFont typeface="Calibri"/>
              <a:buAutoNum type="arabicPeriod"/>
            </a:pPr>
            <a:r>
              <a:rPr lang="en-US" sz="3600" b="0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Stick it on the </a:t>
            </a:r>
            <a:r>
              <a:rPr lang="en-US" sz="3600" b="1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Eco Pledge Wall </a:t>
            </a:r>
            <a:r>
              <a:rPr lang="en-US" sz="3600" b="0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and track progress with </a:t>
            </a:r>
            <a:r>
              <a:rPr lang="en-US" sz="3600" b="1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stickers or check marks </a:t>
            </a:r>
            <a:r>
              <a:rPr lang="en-US" sz="3600" b="0" i="0" u="none" strike="noStrike" cap="none">
                <a:solidFill>
                  <a:srgbClr val="424143"/>
                </a:solidFill>
                <a:latin typeface="Calibri" panose="020F0502020204030204" pitchFamily="34" charset="0"/>
                <a:ea typeface="Rubik"/>
                <a:cs typeface="Calibri" panose="020F0502020204030204" pitchFamily="34" charset="0"/>
                <a:sym typeface="Rubik"/>
              </a:rPr>
              <a:t>each week.</a:t>
            </a:r>
            <a:endParaRPr sz="4000" b="0" i="0" u="none" strike="noStrike" cap="none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63" name="Google Shape;63;p5"/>
          <p:cNvSpPr/>
          <p:nvPr/>
        </p:nvSpPr>
        <p:spPr>
          <a:xfrm>
            <a:off x="-863699" y="1384300"/>
            <a:ext cx="13393500" cy="2971800"/>
          </a:xfrm>
          <a:prstGeom prst="roundRect">
            <a:avLst>
              <a:gd name="adj" fmla="val 8615"/>
            </a:avLst>
          </a:prstGeom>
          <a:solidFill>
            <a:srgbClr val="AE1F6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5"/>
          <p:cNvSpPr/>
          <p:nvPr/>
        </p:nvSpPr>
        <p:spPr>
          <a:xfrm>
            <a:off x="1714725" y="1993725"/>
            <a:ext cx="91461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Activity – Create an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FCCE65"/>
              </a:buClr>
              <a:buSzPts val="6000"/>
              <a:buFont typeface="Rubik"/>
              <a:buNone/>
            </a:pPr>
            <a:r>
              <a:rPr lang="en-US" sz="6000" b="1">
                <a:solidFill>
                  <a:srgbClr val="FCCE65"/>
                </a:solidFill>
                <a:latin typeface="Rubik"/>
                <a:ea typeface="Rubik"/>
                <a:cs typeface="Rubik"/>
                <a:sym typeface="Rubik"/>
              </a:rPr>
              <a:t>Energy-Saving Pledge!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" name="Google Shape;65;p5" descr="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93905" y="1686354"/>
            <a:ext cx="1943343" cy="194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</Words>
  <Application>Microsoft Macintosh PowerPoint</Application>
  <PresentationFormat>Custom</PresentationFormat>
  <Paragraphs>47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Rubik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PptxGenJS</dc:creator>
  <cp:lastModifiedBy>Jessica Lawrence</cp:lastModifiedBy>
  <cp:revision>1</cp:revision>
  <dcterms:created xsi:type="dcterms:W3CDTF">2025-03-19T18:13:57Z</dcterms:created>
  <dcterms:modified xsi:type="dcterms:W3CDTF">2025-04-01T16:21:35Z</dcterms:modified>
</cp:coreProperties>
</file>