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7175" cy="13716000"/>
  <p:notesSz cx="13716000" cy="24387175"/>
  <p:embeddedFontLst>
    <p:embeddedFont>
      <p:font typeface="Rubik" pitchFamily="2" charset="-79"/>
      <p:bold r:id="rId8"/>
      <p:italic r:id="rId9"/>
      <p:boldItalic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hRmesl8yPqfAgI2oo1IpyXXAdkP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86450" y="1829025"/>
            <a:ext cx="9144450" cy="91451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1371600" y="11583900"/>
            <a:ext cx="10972800" cy="10974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" name="Google Shape;9;p1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1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" name="Google Shape;20;p2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2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6" name="Google Shape;36;p3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6" name="Google Shape;46;p4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4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7" name="Google Shape;57;p5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5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letsgozero.org/" TargetMode="External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etsgozero.or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2067">
            <a:alpha val="9803"/>
          </a:srgbClr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"/>
          <p:cNvSpPr/>
          <p:nvPr/>
        </p:nvSpPr>
        <p:spPr>
          <a:xfrm>
            <a:off x="-863708" y="3403600"/>
            <a:ext cx="14200375" cy="4013200"/>
          </a:xfrm>
          <a:prstGeom prst="roundRect">
            <a:avLst>
              <a:gd name="adj" fmla="val 6380"/>
            </a:avLst>
          </a:prstGeom>
          <a:solidFill>
            <a:srgbClr val="AE1F6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1"/>
          <p:cNvSpPr/>
          <p:nvPr/>
        </p:nvSpPr>
        <p:spPr>
          <a:xfrm>
            <a:off x="1714726" y="4000500"/>
            <a:ext cx="10998000" cy="28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0"/>
              <a:buFont typeface="Rubik"/>
              <a:buNone/>
            </a:pPr>
            <a:r>
              <a:rPr lang="en-US" sz="9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Why are we </a:t>
            </a:r>
            <a:r>
              <a:rPr lang="en-US" sz="9000" b="1">
                <a:solidFill>
                  <a:srgbClr val="FCCE65"/>
                </a:solidFill>
                <a:latin typeface="Rubik"/>
                <a:ea typeface="Rubik"/>
                <a:cs typeface="Rubik"/>
                <a:sym typeface="Rubik"/>
              </a:rPr>
              <a:t>talking </a:t>
            </a:r>
            <a:endParaRPr sz="9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CCE65"/>
              </a:buClr>
              <a:buSzPts val="9000"/>
              <a:buFont typeface="Rubik"/>
              <a:buNone/>
            </a:pPr>
            <a:r>
              <a:rPr lang="en-US" sz="9000" b="1">
                <a:solidFill>
                  <a:srgbClr val="FCCE65"/>
                </a:solidFill>
                <a:latin typeface="Rubik"/>
                <a:ea typeface="Rubik"/>
                <a:cs typeface="Rubik"/>
                <a:sym typeface="Rubik"/>
              </a:rPr>
              <a:t>about energy?</a:t>
            </a:r>
            <a:endParaRPr sz="9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"/>
          <p:cNvSpPr/>
          <p:nvPr/>
        </p:nvSpPr>
        <p:spPr>
          <a:xfrm>
            <a:off x="1714714" y="8166100"/>
            <a:ext cx="14893342" cy="4169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The UK government has a </a:t>
            </a: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Net Zero 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goal for 2050.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Schools account for </a:t>
            </a: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15% of total public sector emissions.</a:t>
            </a:r>
            <a:endParaRPr sz="4000" b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We need to act NOW to reduce our carbon footprint!</a:t>
            </a:r>
            <a:endParaRPr sz="4000" b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15" name="Google Shape;15;p1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711914" y="0"/>
            <a:ext cx="9780222" cy="137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14714" y="1604433"/>
            <a:ext cx="3548010" cy="105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1" title="LASER - Energy Action - Logo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03350" y="1343819"/>
            <a:ext cx="2207599" cy="15729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CE65">
            <a:alpha val="9803"/>
          </a:srgbClr>
        </a:solid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"/>
          <p:cNvSpPr/>
          <p:nvPr/>
        </p:nvSpPr>
        <p:spPr>
          <a:xfrm>
            <a:off x="9820747" y="9594850"/>
            <a:ext cx="9221353" cy="20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 sz="6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2"/>
          <p:cNvSpPr/>
          <p:nvPr/>
        </p:nvSpPr>
        <p:spPr>
          <a:xfrm>
            <a:off x="1714713" y="4974510"/>
            <a:ext cx="16445695" cy="3411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How much energy does a school use?</a:t>
            </a:r>
            <a:endParaRPr sz="4000" b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Lighting: 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50% of a school’s electricity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Heating: 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40% of total energy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IT &amp; Devices: 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Thousands of kilowatt-hours wasted every year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25" name="Google Shape;25;p2"/>
          <p:cNvSpPr/>
          <p:nvPr/>
        </p:nvSpPr>
        <p:spPr>
          <a:xfrm>
            <a:off x="1714726" y="9150125"/>
            <a:ext cx="12171395" cy="2247900"/>
          </a:xfrm>
          <a:prstGeom prst="roundRect">
            <a:avLst>
              <a:gd name="adj" fmla="val 11390"/>
            </a:avLst>
          </a:prstGeom>
          <a:solidFill>
            <a:srgbClr val="FCCE6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2"/>
          <p:cNvSpPr/>
          <p:nvPr/>
        </p:nvSpPr>
        <p:spPr>
          <a:xfrm>
            <a:off x="2870559" y="12162138"/>
            <a:ext cx="10483934" cy="5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3000"/>
              <a:buFont typeface="Rubik"/>
              <a:buNone/>
            </a:pPr>
            <a:r>
              <a:rPr lang="en-US" sz="3000" u="sng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Watch: UK Net Zero Schools Explainer – National Grid</a:t>
            </a:r>
            <a:endParaRPr sz="3000" dirty="0">
              <a:solidFill>
                <a:srgbClr val="AE1F67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27" name="Google Shape;27;p2"/>
          <p:cNvSpPr/>
          <p:nvPr/>
        </p:nvSpPr>
        <p:spPr>
          <a:xfrm>
            <a:off x="2337100" y="9401177"/>
            <a:ext cx="11357635" cy="15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7368"/>
              </a:lnSpc>
              <a:spcBef>
                <a:spcPts val="0"/>
              </a:spcBef>
              <a:spcAft>
                <a:spcPts val="0"/>
              </a:spcAft>
              <a:buClr>
                <a:srgbClr val="424143"/>
              </a:buClr>
              <a:buSzPts val="3800"/>
              <a:buFont typeface="Rubik"/>
              <a:buNone/>
            </a:pPr>
            <a:r>
              <a:rPr lang="en-US" sz="3800" b="1" dirty="0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The problem: </a:t>
            </a:r>
            <a:r>
              <a:rPr lang="en-US" sz="3800" dirty="0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Energy waste = Higher carbon footprint.</a:t>
            </a:r>
            <a:endParaRPr sz="38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147368"/>
              </a:lnSpc>
              <a:spcBef>
                <a:spcPts val="0"/>
              </a:spcBef>
              <a:spcAft>
                <a:spcPts val="0"/>
              </a:spcAft>
              <a:buClr>
                <a:srgbClr val="424143"/>
              </a:buClr>
              <a:buSzPts val="3800"/>
              <a:buFont typeface="Rubik"/>
              <a:buNone/>
            </a:pPr>
            <a:r>
              <a:rPr lang="en-US" sz="3800" b="1" dirty="0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The solution: </a:t>
            </a:r>
            <a:r>
              <a:rPr lang="en-US" sz="3800" dirty="0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Energy efficiency &amp; renewable energy.</a:t>
            </a:r>
            <a:endParaRPr sz="38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28" name="Google Shape;28;p2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572146" y="0"/>
            <a:ext cx="8814902" cy="1225550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2"/>
          <p:cNvSpPr/>
          <p:nvPr/>
        </p:nvSpPr>
        <p:spPr>
          <a:xfrm>
            <a:off x="-863699" y="1384300"/>
            <a:ext cx="13248600" cy="2971800"/>
          </a:xfrm>
          <a:prstGeom prst="roundRect">
            <a:avLst>
              <a:gd name="adj" fmla="val 8615"/>
            </a:avLst>
          </a:prstGeom>
          <a:solidFill>
            <a:srgbClr val="AE1F6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1714725" y="1964275"/>
            <a:ext cx="8814900" cy="18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The </a:t>
            </a:r>
            <a:r>
              <a:rPr lang="en-US" sz="6000" b="1">
                <a:solidFill>
                  <a:srgbClr val="FCCE65"/>
                </a:solidFill>
                <a:latin typeface="Rubik"/>
                <a:ea typeface="Rubik"/>
                <a:cs typeface="Rubik"/>
                <a:sym typeface="Rubik"/>
              </a:rPr>
              <a:t>Net Zero</a:t>
            </a:r>
            <a:br>
              <a:rPr lang="en-US" sz="6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</a:br>
            <a:r>
              <a:rPr lang="en-US" sz="6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Challenge for schools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2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066941" y="1736955"/>
            <a:ext cx="1828800" cy="1828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2" descr="Presentation with media with solid fill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773966" y="11997038"/>
            <a:ext cx="91440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2"/>
          <p:cNvSpPr/>
          <p:nvPr/>
        </p:nvSpPr>
        <p:spPr>
          <a:xfrm>
            <a:off x="17380276" y="-2412370"/>
            <a:ext cx="16371600" cy="16371600"/>
          </a:xfrm>
          <a:prstGeom prst="ellipse">
            <a:avLst/>
          </a:prstGeom>
          <a:blipFill rotWithShape="1">
            <a:blip r:embed="rId7">
              <a:alphaModFix/>
            </a:blip>
            <a:stretch>
              <a:fillRect l="-27094" t="14734" r="-38367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2067">
            <a:alpha val="9803"/>
          </a:srgbClr>
        </a:soli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"/>
          <p:cNvSpPr/>
          <p:nvPr/>
        </p:nvSpPr>
        <p:spPr>
          <a:xfrm>
            <a:off x="1714714" y="4902200"/>
            <a:ext cx="15144526" cy="5503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Upgrade to LED lighting 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– Cuts electricity use by 70%.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Install heat pumps 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– An alternative to fossil-fuel heating.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Use solar panels 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– Reduce reliance on the grid.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Educate and involve students 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in energy-saving initiatives.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40" name="Google Shape;40;p3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572146" y="0"/>
            <a:ext cx="8814902" cy="122555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3"/>
          <p:cNvSpPr/>
          <p:nvPr/>
        </p:nvSpPr>
        <p:spPr>
          <a:xfrm>
            <a:off x="-863708" y="1384300"/>
            <a:ext cx="12333241" cy="2971800"/>
          </a:xfrm>
          <a:prstGeom prst="roundRect">
            <a:avLst>
              <a:gd name="adj" fmla="val 8615"/>
            </a:avLst>
          </a:prstGeom>
          <a:solidFill>
            <a:srgbClr val="AE1F6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3"/>
          <p:cNvSpPr/>
          <p:nvPr/>
        </p:nvSpPr>
        <p:spPr>
          <a:xfrm>
            <a:off x="1714723" y="1964275"/>
            <a:ext cx="6271800" cy="18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What can schools do?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" name="Google Shape;43;p3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53991" y="1833405"/>
            <a:ext cx="1828800" cy="18285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CE65">
            <a:alpha val="9803"/>
          </a:srgbClr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4"/>
          <p:cNvSpPr/>
          <p:nvPr/>
        </p:nvSpPr>
        <p:spPr>
          <a:xfrm>
            <a:off x="1714714" y="5499101"/>
            <a:ext cx="15830412" cy="4336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Your school is wasting too much energy!</a:t>
            </a:r>
            <a:endParaRPr sz="4000" b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685800" marR="0" lvl="1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Char char="•"/>
            </a:pPr>
            <a:r>
              <a:rPr lang="en-US" sz="4000" b="0" i="0" u="none" strike="noStrike" cap="none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Work in teams to come up with three realistic solutions.</a:t>
            </a:r>
            <a:endParaRPr sz="40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685800" marR="0" lvl="1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Char char="•"/>
            </a:pPr>
            <a:r>
              <a:rPr lang="en-US" sz="4000" b="0" i="0" u="none" strike="noStrike" cap="none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Present them to the class.</a:t>
            </a:r>
            <a:endParaRPr sz="40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685800" marR="0" lvl="1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Char char="•"/>
            </a:pPr>
            <a:r>
              <a:rPr lang="en-US" sz="4000" b="0" i="0" u="none" strike="noStrike" cap="none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Vote on the </a:t>
            </a:r>
            <a:r>
              <a:rPr lang="en-US" sz="4000" b="1" i="0" u="none" strike="noStrike" cap="none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best energy-saving idea </a:t>
            </a:r>
            <a:r>
              <a:rPr lang="en-US" sz="4000" b="0" i="0" u="none" strike="noStrike" cap="none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to implement in school!</a:t>
            </a:r>
            <a:endParaRPr sz="40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50" name="Google Shape;50;p4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572146" y="0"/>
            <a:ext cx="8814902" cy="12192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4"/>
          <p:cNvSpPr/>
          <p:nvPr/>
        </p:nvSpPr>
        <p:spPr>
          <a:xfrm>
            <a:off x="-863700" y="1384300"/>
            <a:ext cx="13094400" cy="2971800"/>
          </a:xfrm>
          <a:prstGeom prst="roundRect">
            <a:avLst>
              <a:gd name="adj" fmla="val 8615"/>
            </a:avLst>
          </a:prstGeom>
          <a:solidFill>
            <a:srgbClr val="AE1F6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4"/>
          <p:cNvSpPr/>
          <p:nvPr/>
        </p:nvSpPr>
        <p:spPr>
          <a:xfrm>
            <a:off x="1714728" y="1964275"/>
            <a:ext cx="9589800" cy="18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Activity – Real-world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FCCE65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CCE65"/>
                </a:solidFill>
                <a:latin typeface="Rubik"/>
                <a:ea typeface="Rubik"/>
                <a:cs typeface="Rubik"/>
                <a:sym typeface="Rubik"/>
              </a:rPr>
              <a:t>problem solvers</a:t>
            </a:r>
            <a:endParaRPr sz="6000" b="1">
              <a:solidFill>
                <a:srgbClr val="FCCE6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4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54741" y="1955918"/>
            <a:ext cx="1828800" cy="1828571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4"/>
          <p:cNvSpPr/>
          <p:nvPr/>
        </p:nvSpPr>
        <p:spPr>
          <a:xfrm>
            <a:off x="16133404" y="-2493028"/>
            <a:ext cx="16209000" cy="16209000"/>
          </a:xfrm>
          <a:prstGeom prst="ellipse">
            <a:avLst/>
          </a:prstGeom>
          <a:blipFill rotWithShape="1">
            <a:blip r:embed="rId5">
              <a:alphaModFix/>
            </a:blip>
            <a:stretch>
              <a:fillRect l="-39208" t="14886" r="-17499" b="-303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2067">
            <a:alpha val="9803"/>
          </a:srgbClr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5"/>
          <p:cNvSpPr/>
          <p:nvPr/>
        </p:nvSpPr>
        <p:spPr>
          <a:xfrm>
            <a:off x="1714714" y="4991100"/>
            <a:ext cx="10988032" cy="4944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Start an </a:t>
            </a: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Eco-Leaders Club 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to monitor and track energy-saving progress.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 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Work with school leadership to </a:t>
            </a: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suggest </a:t>
            </a:r>
            <a:b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</a:b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sustainable changes.</a:t>
            </a:r>
            <a:endParaRPr sz="4000" b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 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Share ideas on </a:t>
            </a: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social media or school newsletters.</a:t>
            </a:r>
            <a:endParaRPr sz="4000" b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61" name="Google Shape;61;p5"/>
          <p:cNvSpPr/>
          <p:nvPr/>
        </p:nvSpPr>
        <p:spPr>
          <a:xfrm>
            <a:off x="1714725" y="10947400"/>
            <a:ext cx="10725367" cy="1028700"/>
          </a:xfrm>
          <a:prstGeom prst="roundRect">
            <a:avLst>
              <a:gd name="adj" fmla="val 24889"/>
            </a:avLst>
          </a:prstGeom>
          <a:solidFill>
            <a:srgbClr val="FCCE6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5"/>
          <p:cNvSpPr/>
          <p:nvPr/>
        </p:nvSpPr>
        <p:spPr>
          <a:xfrm>
            <a:off x="2140025" y="11104033"/>
            <a:ext cx="991770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36666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3000"/>
              <a:buFont typeface="Rubik"/>
              <a:buNone/>
            </a:pPr>
            <a:r>
              <a:rPr lang="en-US" sz="3000" dirty="0">
                <a:solidFill>
                  <a:srgbClr val="AE1F67"/>
                </a:solidFill>
                <a:latin typeface="Rubik"/>
                <a:ea typeface="Rubik"/>
                <a:cs typeface="Rubik"/>
                <a:sym typeface="Rubik"/>
              </a:rPr>
              <a:t>Extra Video: </a:t>
            </a:r>
            <a:r>
              <a:rPr lang="en-US" sz="3000" u="sng" dirty="0">
                <a:solidFill>
                  <a:srgbClr val="AE1F67"/>
                </a:solidFill>
                <a:latin typeface="Rubik"/>
                <a:ea typeface="Rubik"/>
                <a:cs typeface="Rubik"/>
                <a:sym typeface="Rubi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Net Zero Schools Guide – Let’s Go Zero</a:t>
            </a:r>
            <a:endParaRPr sz="3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" name="Google Shape;63;p5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352794" y="0"/>
            <a:ext cx="10034254" cy="137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5"/>
          <p:cNvSpPr/>
          <p:nvPr/>
        </p:nvSpPr>
        <p:spPr>
          <a:xfrm>
            <a:off x="-863708" y="1384300"/>
            <a:ext cx="12333241" cy="2971800"/>
          </a:xfrm>
          <a:prstGeom prst="roundRect">
            <a:avLst>
              <a:gd name="adj" fmla="val 8615"/>
            </a:avLst>
          </a:prstGeom>
          <a:solidFill>
            <a:srgbClr val="AE1F6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5"/>
          <p:cNvSpPr/>
          <p:nvPr/>
        </p:nvSpPr>
        <p:spPr>
          <a:xfrm>
            <a:off x="1714714" y="1964267"/>
            <a:ext cx="7503427" cy="1811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Get involved!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6" name="Google Shape;66;p5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89636" y="1736955"/>
            <a:ext cx="1828800" cy="18285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</Words>
  <Application>Microsoft Macintosh PowerPoint</Application>
  <PresentationFormat>Custom</PresentationFormat>
  <Paragraphs>36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Rubik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PptxGenJS</dc:creator>
  <cp:lastModifiedBy>Jessica Lawrence</cp:lastModifiedBy>
  <cp:revision>1</cp:revision>
  <dcterms:created xsi:type="dcterms:W3CDTF">2025-03-19T18:14:57Z</dcterms:created>
  <dcterms:modified xsi:type="dcterms:W3CDTF">2025-04-01T16:19:59Z</dcterms:modified>
</cp:coreProperties>
</file>