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24387175" cy="13716000"/>
  <p:notesSz cx="13716000" cy="24387175"/>
  <p:embeddedFontLst>
    <p:embeddedFont>
      <p:font typeface="Rubik" pitchFamily="2" charset="-79"/>
      <p:bold r:id="rId8"/>
      <p:italic r:id="rId9"/>
      <p:boldItalic r:id="rId1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2" roundtripDataSignature="AMtx7mj9C4c0TPmncMPPEvjTFfsgJfI08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58"/>
  </p:normalViewPr>
  <p:slideViewPr>
    <p:cSldViewPr snapToGrid="0">
      <p:cViewPr varScale="1">
        <p:scale>
          <a:sx n="60" d="100"/>
          <a:sy n="60" d="100"/>
        </p:scale>
        <p:origin x="80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286450" y="1829025"/>
            <a:ext cx="9144450" cy="91451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1371600" y="11583900"/>
            <a:ext cx="10972800" cy="10974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166813" y="0"/>
            <a:ext cx="5334001" cy="3000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" name="Google Shape;9;p1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Google Shape;10;p1:notes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166813" y="0"/>
            <a:ext cx="5334001" cy="3000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1" name="Google Shape;21;p2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Google Shape;22;p2:notes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166813" y="0"/>
            <a:ext cx="5334001" cy="3000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3" name="Google Shape;33;p3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" name="Google Shape;34;p3:notes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166813" y="0"/>
            <a:ext cx="5334001" cy="3000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5" name="Google Shape;45;p4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" name="Google Shape;46;p4:notes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166813" y="0"/>
            <a:ext cx="5334001" cy="3000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6" name="Google Shape;56;p5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Google Shape;57;p5:notes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FAULT">
  <p:cSld name="DEFAULT">
    <p:bg>
      <p:bgPr>
        <a:solidFill>
          <a:schemeClr val="lt1"/>
        </a:solidFill>
        <a:effectLst/>
      </p:bgPr>
    </p:bg>
    <p:spTree>
      <p:nvGrpSpPr>
        <p:cNvPr id="1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bbc.co.uk/bitesize/articles/zmxrbqt#zcnhtrd" TargetMode="Externa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Cc7GVk_Pnl0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1F67">
            <a:alpha val="9803"/>
          </a:srgbClr>
        </a:solidFill>
        <a:effectLst/>
      </p:bgPr>
    </p:bg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"/>
          <p:cNvSpPr/>
          <p:nvPr/>
        </p:nvSpPr>
        <p:spPr>
          <a:xfrm>
            <a:off x="-863707" y="3403600"/>
            <a:ext cx="10312508" cy="4013200"/>
          </a:xfrm>
          <a:prstGeom prst="roundRect">
            <a:avLst>
              <a:gd name="adj" fmla="val 6380"/>
            </a:avLst>
          </a:prstGeom>
          <a:solidFill>
            <a:srgbClr val="AE1F67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" name="Google Shape;13;p1" descr=" 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14714" y="1604433"/>
            <a:ext cx="3548010" cy="105165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4;p1"/>
          <p:cNvSpPr/>
          <p:nvPr/>
        </p:nvSpPr>
        <p:spPr>
          <a:xfrm>
            <a:off x="1714714" y="4000500"/>
            <a:ext cx="5131441" cy="281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000"/>
              <a:buFont typeface="Rubik"/>
              <a:buNone/>
            </a:pPr>
            <a:r>
              <a:rPr lang="en-US" sz="9000" b="1" dirty="0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What is </a:t>
            </a:r>
            <a:endParaRPr sz="90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CCE65"/>
              </a:buClr>
              <a:buSzPts val="9000"/>
              <a:buFont typeface="Rubik"/>
              <a:buNone/>
            </a:pPr>
            <a:r>
              <a:rPr lang="en-US" sz="9000" b="1" dirty="0">
                <a:solidFill>
                  <a:srgbClr val="FCCE65"/>
                </a:solidFill>
                <a:latin typeface="Rubik"/>
                <a:ea typeface="Rubik"/>
                <a:cs typeface="Rubik"/>
                <a:sym typeface="Rubik"/>
              </a:rPr>
              <a:t>Energy?</a:t>
            </a:r>
            <a:endParaRPr sz="90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" name="Google Shape;15;p1"/>
          <p:cNvSpPr/>
          <p:nvPr/>
        </p:nvSpPr>
        <p:spPr>
          <a:xfrm>
            <a:off x="1714714" y="8164317"/>
            <a:ext cx="11384856" cy="3153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4000"/>
              <a:buFont typeface="Rubik"/>
              <a:buNone/>
            </a:pPr>
            <a:r>
              <a:rPr lang="en-US" sz="4000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Energy helps us do things: </a:t>
            </a:r>
            <a:br>
              <a:rPr lang="en-US" sz="4000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</a:br>
            <a:endParaRPr sz="4000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914400" marR="0" lvl="1" indent="-571500" algn="l" rtl="0"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4000"/>
              <a:buFont typeface="Arial"/>
              <a:buChar char="•"/>
            </a:pPr>
            <a:r>
              <a:rPr lang="en-US" sz="4000" i="0" u="none" strike="noStrike" cap="none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Turn on lights</a:t>
            </a:r>
            <a:endParaRPr sz="4000" i="0" u="none" strike="noStrike" cap="none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914400" marR="0" lvl="1" indent="-571500" algn="l" rtl="0"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4000"/>
              <a:buFont typeface="Arial"/>
              <a:buChar char="•"/>
            </a:pPr>
            <a:r>
              <a:rPr lang="en-US" sz="4000" i="0" u="none" strike="noStrike" cap="none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Warm up our classrooms</a:t>
            </a:r>
            <a:endParaRPr sz="4000" i="0" u="none" strike="noStrike" cap="none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914400" marR="0" lvl="1" indent="-571500" algn="l" rtl="0"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4000"/>
              <a:buFont typeface="Arial"/>
              <a:buChar char="•"/>
            </a:pPr>
            <a:r>
              <a:rPr lang="en-US" sz="4000" i="0" u="none" strike="noStrike" cap="none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And even run and play!</a:t>
            </a:r>
            <a:endParaRPr sz="4000" i="0" u="none" strike="noStrike" cap="none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</p:txBody>
      </p:sp>
      <p:pic>
        <p:nvPicPr>
          <p:cNvPr id="16" name="Google Shape;16;p1" descr=" 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575767" y="4151117"/>
            <a:ext cx="2376386" cy="23760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17;p1" descr=" 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2841305" y="0"/>
            <a:ext cx="11545743" cy="1371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18;p1" title="LASER - Energy Action - Logo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303350" y="1343819"/>
            <a:ext cx="2207599" cy="15729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CE65">
            <a:alpha val="9803"/>
          </a:srgbClr>
        </a:solidFill>
        <a:effectLst/>
      </p:bgPr>
    </p:bg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2"/>
          <p:cNvSpPr/>
          <p:nvPr/>
        </p:nvSpPr>
        <p:spPr>
          <a:xfrm>
            <a:off x="-863708" y="1384300"/>
            <a:ext cx="12333241" cy="2971800"/>
          </a:xfrm>
          <a:prstGeom prst="roundRect">
            <a:avLst>
              <a:gd name="adj" fmla="val 8615"/>
            </a:avLst>
          </a:prstGeom>
          <a:solidFill>
            <a:srgbClr val="AE1F67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Google Shape;25;p2"/>
          <p:cNvSpPr/>
          <p:nvPr/>
        </p:nvSpPr>
        <p:spPr>
          <a:xfrm>
            <a:off x="1714728" y="1964275"/>
            <a:ext cx="8278200" cy="18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Rubik"/>
              <a:buNone/>
            </a:pPr>
            <a:r>
              <a:rPr lang="en-US" sz="6000" b="1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Where does</a:t>
            </a:r>
            <a:br>
              <a:rPr lang="en-US" sz="6000" b="1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</a:br>
            <a:r>
              <a:rPr lang="en-US" sz="6000" b="1">
                <a:solidFill>
                  <a:srgbClr val="FCCE65"/>
                </a:solidFill>
                <a:latin typeface="Rubik"/>
                <a:ea typeface="Rubik"/>
                <a:cs typeface="Rubik"/>
                <a:sym typeface="Rubik"/>
              </a:rPr>
              <a:t>energy come from?</a:t>
            </a:r>
            <a:endParaRPr sz="6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" name="Google Shape;26;p2"/>
          <p:cNvSpPr/>
          <p:nvPr/>
        </p:nvSpPr>
        <p:spPr>
          <a:xfrm>
            <a:off x="1714726" y="4936075"/>
            <a:ext cx="14760000" cy="46970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4000"/>
              <a:buFont typeface="Rubik"/>
              <a:buNone/>
            </a:pPr>
            <a:r>
              <a:rPr lang="en-US" sz="4000" b="1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The Sun</a:t>
            </a:r>
            <a:r>
              <a:rPr lang="en-US" sz="4000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 – Our biggest source of energy!</a:t>
            </a:r>
            <a:br>
              <a:rPr lang="en-US" sz="4000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</a:br>
            <a:r>
              <a:rPr lang="en-US" sz="4000" b="1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Water </a:t>
            </a:r>
            <a:r>
              <a:rPr lang="en-US" sz="4000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– Dams use rivers to make power.</a:t>
            </a:r>
          </a:p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4000"/>
              <a:buFont typeface="Rubik"/>
              <a:buNone/>
            </a:pPr>
            <a:r>
              <a:rPr lang="en-US" sz="4000" b="1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Wind</a:t>
            </a:r>
            <a:r>
              <a:rPr lang="en-US" sz="4000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 – Big windmills called turbines make energy.</a:t>
            </a:r>
            <a:endParaRPr lang="en-US" sz="4000" dirty="0">
              <a:solidFill>
                <a:schemeClr val="dk1"/>
              </a:solidFill>
              <a:latin typeface="Calibri" panose="020F0502020204030204" pitchFamily="34" charset="0"/>
              <a:ea typeface="Rubik"/>
              <a:cs typeface="Calibri" panose="020F0502020204030204" pitchFamily="34" charset="0"/>
              <a:sym typeface="Calibri"/>
            </a:endParaRPr>
          </a:p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4000"/>
              <a:buFont typeface="Rubik"/>
              <a:buNone/>
            </a:pPr>
            <a:r>
              <a:rPr lang="en-US" sz="4000" b="1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Fossil Fuels</a:t>
            </a:r>
            <a:r>
              <a:rPr lang="en-US" sz="4000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 – Coal, oil, and gas — but they cause pollution.</a:t>
            </a:r>
            <a:endParaRPr lang="en-US" sz="4000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</p:txBody>
      </p:sp>
      <p:pic>
        <p:nvPicPr>
          <p:cNvPr id="27" name="Google Shape;27;p2" descr=" 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816902" y="0"/>
            <a:ext cx="7570146" cy="1371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Google Shape;28;p2" descr=" 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185702" y="1736955"/>
            <a:ext cx="1828800" cy="1828571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Google Shape;29;p2"/>
          <p:cNvSpPr/>
          <p:nvPr/>
        </p:nvSpPr>
        <p:spPr>
          <a:xfrm>
            <a:off x="1714726" y="10765375"/>
            <a:ext cx="10278800" cy="1295400"/>
          </a:xfrm>
          <a:prstGeom prst="roundRect">
            <a:avLst>
              <a:gd name="adj" fmla="val 19765"/>
            </a:avLst>
          </a:prstGeom>
          <a:solidFill>
            <a:srgbClr val="FCCE65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" name="Google Shape;30;p2"/>
          <p:cNvSpPr/>
          <p:nvPr/>
        </p:nvSpPr>
        <p:spPr>
          <a:xfrm>
            <a:off x="2241823" y="10765375"/>
            <a:ext cx="9951763" cy="12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3000"/>
              <a:buFont typeface="Rubik"/>
              <a:buNone/>
            </a:pPr>
            <a:r>
              <a:rPr lang="en-US" sz="3000" u="sng" dirty="0">
                <a:solidFill>
                  <a:srgbClr val="AE1F67"/>
                </a:solidFill>
                <a:latin typeface="Rubik"/>
                <a:ea typeface="Rubik"/>
                <a:cs typeface="Rubik"/>
                <a:sym typeface="Rubik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Watch the video: BBC Bitesize – What is Energy?</a:t>
            </a:r>
            <a:endParaRPr sz="3000" dirty="0">
              <a:solidFill>
                <a:srgbClr val="AE1F6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1F67">
            <a:alpha val="9803"/>
          </a:srgbClr>
        </a:solidFill>
        <a:effectLst/>
      </p:bgPr>
    </p:bg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3"/>
          <p:cNvSpPr/>
          <p:nvPr/>
        </p:nvSpPr>
        <p:spPr>
          <a:xfrm>
            <a:off x="-863708" y="1384300"/>
            <a:ext cx="12333241" cy="2971800"/>
          </a:xfrm>
          <a:prstGeom prst="roundRect">
            <a:avLst>
              <a:gd name="adj" fmla="val 8615"/>
            </a:avLst>
          </a:prstGeom>
          <a:solidFill>
            <a:srgbClr val="AE1F67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" name="Google Shape;37;p3"/>
          <p:cNvSpPr/>
          <p:nvPr/>
        </p:nvSpPr>
        <p:spPr>
          <a:xfrm>
            <a:off x="1714714" y="1964267"/>
            <a:ext cx="6564313" cy="18118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Rubik"/>
              <a:buNone/>
            </a:pPr>
            <a:r>
              <a:rPr lang="en-US" sz="6000" b="1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Why do we need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Rubik"/>
              <a:buNone/>
            </a:pPr>
            <a:r>
              <a:rPr lang="en-US" sz="6000" b="1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to </a:t>
            </a:r>
            <a:r>
              <a:rPr lang="en-US" sz="6000" b="1">
                <a:solidFill>
                  <a:srgbClr val="FCCE65"/>
                </a:solidFill>
                <a:latin typeface="Rubik"/>
                <a:ea typeface="Rubik"/>
                <a:cs typeface="Rubik"/>
                <a:sym typeface="Rubik"/>
              </a:rPr>
              <a:t>save energy?</a:t>
            </a:r>
            <a:endParaRPr sz="6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" name="Google Shape;38;p3"/>
          <p:cNvSpPr/>
          <p:nvPr/>
        </p:nvSpPr>
        <p:spPr>
          <a:xfrm>
            <a:off x="1714714" y="6120554"/>
            <a:ext cx="11885400" cy="6400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4000"/>
              <a:buFont typeface="Rubik"/>
              <a:buNone/>
            </a:pPr>
            <a:r>
              <a:rPr lang="en-US" sz="4000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Using too much energy can harm the planet.</a:t>
            </a:r>
            <a:endParaRPr sz="4000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</p:txBody>
      </p:sp>
      <p:pic>
        <p:nvPicPr>
          <p:cNvPr id="39" name="Google Shape;39;p3" descr=" 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816902" y="0"/>
            <a:ext cx="7570146" cy="1371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" name="Google Shape;40;p3" descr=" 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50292" y="1884589"/>
            <a:ext cx="1776407" cy="1776185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Google Shape;41;p3"/>
          <p:cNvSpPr/>
          <p:nvPr/>
        </p:nvSpPr>
        <p:spPr>
          <a:xfrm>
            <a:off x="1714726" y="7340600"/>
            <a:ext cx="11885400" cy="118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4000"/>
              <a:buFont typeface="Rubik"/>
              <a:buNone/>
            </a:pPr>
            <a:r>
              <a:rPr lang="en-US" sz="4000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Some energy comes from burning fossil fuels, </a:t>
            </a:r>
            <a:br>
              <a:rPr lang="en-US" sz="4000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</a:br>
            <a:r>
              <a:rPr lang="en-US" sz="4000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which makes dirty air and hurts animals.</a:t>
            </a:r>
            <a:endParaRPr sz="4000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</p:txBody>
      </p:sp>
      <p:sp>
        <p:nvSpPr>
          <p:cNvPr id="42" name="Google Shape;42;p3"/>
          <p:cNvSpPr/>
          <p:nvPr/>
        </p:nvSpPr>
        <p:spPr>
          <a:xfrm>
            <a:off x="1714714" y="9101670"/>
            <a:ext cx="10789706" cy="586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4000"/>
              <a:buFont typeface="Rubik"/>
              <a:buNone/>
            </a:pPr>
            <a:r>
              <a:rPr lang="en-US" sz="400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We can all help by using less energy!</a:t>
            </a:r>
            <a:endParaRPr sz="400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CE65">
            <a:alpha val="9803"/>
          </a:srgbClr>
        </a:solidFill>
        <a:effectLst/>
      </p:bgPr>
    </p:bg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4"/>
          <p:cNvSpPr/>
          <p:nvPr/>
        </p:nvSpPr>
        <p:spPr>
          <a:xfrm>
            <a:off x="10675834" y="5060104"/>
            <a:ext cx="11469534" cy="247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666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 sz="6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" name="Google Shape;49;p4"/>
          <p:cNvSpPr/>
          <p:nvPr/>
        </p:nvSpPr>
        <p:spPr>
          <a:xfrm>
            <a:off x="1714725" y="5060104"/>
            <a:ext cx="14234111" cy="50848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4000"/>
              <a:buFont typeface="Rubik"/>
              <a:buNone/>
            </a:pPr>
            <a:r>
              <a:rPr lang="en-US" sz="4000" dirty="0">
                <a:solidFill>
                  <a:srgbClr val="AE1F67"/>
                </a:solidFill>
                <a:latin typeface="Rubik"/>
                <a:ea typeface="Rubik"/>
                <a:cs typeface="Rubik"/>
                <a:sym typeface="Rubik"/>
              </a:rPr>
              <a:t>Turn off the lights when leaving a room.</a:t>
            </a:r>
            <a:endParaRPr sz="4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4000"/>
              <a:buFont typeface="Rubik"/>
              <a:buNone/>
            </a:pPr>
            <a:r>
              <a:rPr lang="en-US" sz="4000" dirty="0">
                <a:solidFill>
                  <a:srgbClr val="AE1F67"/>
                </a:solidFill>
                <a:latin typeface="Rubik"/>
                <a:ea typeface="Rubik"/>
                <a:cs typeface="Rubik"/>
                <a:sym typeface="Rubik"/>
              </a:rPr>
              <a:t>Switch off computers and screens when not in use.</a:t>
            </a:r>
            <a:endParaRPr sz="4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4000"/>
              <a:buFont typeface="Rubik"/>
              <a:buNone/>
            </a:pPr>
            <a:r>
              <a:rPr lang="en-US" sz="4000" dirty="0">
                <a:solidFill>
                  <a:srgbClr val="AE1F67"/>
                </a:solidFill>
                <a:latin typeface="Rubik"/>
                <a:ea typeface="Rubik"/>
                <a:cs typeface="Rubik"/>
                <a:sym typeface="Rubik"/>
              </a:rPr>
              <a:t>Close doors to keep warm air inside in winter.</a:t>
            </a:r>
            <a:endParaRPr sz="4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4000"/>
              <a:buFont typeface="Rubik"/>
              <a:buNone/>
            </a:pPr>
            <a:r>
              <a:rPr lang="en-US" sz="4000" dirty="0">
                <a:solidFill>
                  <a:srgbClr val="AE1F67"/>
                </a:solidFill>
                <a:latin typeface="Rubik"/>
                <a:ea typeface="Rubik"/>
                <a:cs typeface="Rubik"/>
                <a:sym typeface="Rubik"/>
              </a:rPr>
              <a:t>Use sunlight instead of electric lights when possible!</a:t>
            </a:r>
            <a:endParaRPr sz="4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0" name="Google Shape;50;p4" descr=" 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816902" y="0"/>
            <a:ext cx="7570146" cy="13716000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4"/>
          <p:cNvSpPr/>
          <p:nvPr/>
        </p:nvSpPr>
        <p:spPr>
          <a:xfrm>
            <a:off x="-863708" y="1384300"/>
            <a:ext cx="12333241" cy="2971800"/>
          </a:xfrm>
          <a:prstGeom prst="roundRect">
            <a:avLst>
              <a:gd name="adj" fmla="val 8615"/>
            </a:avLst>
          </a:prstGeom>
          <a:solidFill>
            <a:srgbClr val="AE1F67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Google Shape;52;p4"/>
          <p:cNvSpPr/>
          <p:nvPr/>
        </p:nvSpPr>
        <p:spPr>
          <a:xfrm>
            <a:off x="1714727" y="1964275"/>
            <a:ext cx="7570200" cy="18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Rubik"/>
              <a:buNone/>
            </a:pPr>
            <a:r>
              <a:rPr lang="en-US" sz="6000" b="1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How can we save</a:t>
            </a:r>
            <a:endParaRPr sz="6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CCE65"/>
              </a:buClr>
              <a:buSzPts val="6000"/>
              <a:buFont typeface="Rubik"/>
              <a:buNone/>
            </a:pPr>
            <a:r>
              <a:rPr lang="en-US" sz="6000" b="1">
                <a:solidFill>
                  <a:srgbClr val="FCCE65"/>
                </a:solidFill>
                <a:latin typeface="Rubik"/>
                <a:ea typeface="Rubik"/>
                <a:cs typeface="Rubik"/>
                <a:sym typeface="Rubik"/>
              </a:rPr>
              <a:t>energy in school?</a:t>
            </a:r>
            <a:endParaRPr sz="6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3" name="Google Shape;53;p4" descr=" 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777142" y="1884589"/>
            <a:ext cx="1776407" cy="17761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1F67">
            <a:alpha val="9803"/>
          </a:srgbClr>
        </a:solid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5"/>
          <p:cNvSpPr/>
          <p:nvPr/>
        </p:nvSpPr>
        <p:spPr>
          <a:xfrm>
            <a:off x="-863708" y="1384300"/>
            <a:ext cx="12333241" cy="2971800"/>
          </a:xfrm>
          <a:prstGeom prst="roundRect">
            <a:avLst>
              <a:gd name="adj" fmla="val 8615"/>
            </a:avLst>
          </a:prstGeom>
          <a:solidFill>
            <a:srgbClr val="AE1F67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Google Shape;60;p5"/>
          <p:cNvSpPr/>
          <p:nvPr/>
        </p:nvSpPr>
        <p:spPr>
          <a:xfrm>
            <a:off x="1714728" y="1964275"/>
            <a:ext cx="8220300" cy="18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Rubik"/>
              <a:buNone/>
            </a:pPr>
            <a:r>
              <a:rPr lang="en-US" sz="6000" b="1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Activity – Be an </a:t>
            </a:r>
            <a:endParaRPr sz="6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CCE65"/>
              </a:buClr>
              <a:buSzPts val="6000"/>
              <a:buFont typeface="Rubik"/>
              <a:buNone/>
            </a:pPr>
            <a:r>
              <a:rPr lang="en-US" sz="6000" b="1">
                <a:solidFill>
                  <a:srgbClr val="FCCE65"/>
                </a:solidFill>
                <a:latin typeface="Rubik"/>
                <a:ea typeface="Rubik"/>
                <a:cs typeface="Rubik"/>
                <a:sym typeface="Rubik"/>
              </a:rPr>
              <a:t>Energy Detective!</a:t>
            </a:r>
            <a:endParaRPr sz="6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Google Shape;61;p5"/>
          <p:cNvSpPr/>
          <p:nvPr/>
        </p:nvSpPr>
        <p:spPr>
          <a:xfrm>
            <a:off x="11730897" y="1620309"/>
            <a:ext cx="5946475" cy="16806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666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 sz="6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5"/>
          <p:cNvSpPr/>
          <p:nvPr/>
        </p:nvSpPr>
        <p:spPr>
          <a:xfrm>
            <a:off x="1714724" y="4921250"/>
            <a:ext cx="15102177" cy="572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4000"/>
              <a:buFont typeface="Rubik"/>
              <a:buNone/>
            </a:pPr>
            <a:r>
              <a:rPr lang="en-US" sz="4000" b="1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Start an Energy Detective Challenge!</a:t>
            </a:r>
            <a:br>
              <a:rPr lang="en-US" sz="4000" b="1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</a:br>
            <a:r>
              <a:rPr lang="en-US" sz="4000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Look around your classroom...</a:t>
            </a:r>
            <a:endParaRPr sz="4000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4000"/>
              <a:buFont typeface="Rubik"/>
              <a:buNone/>
            </a:pPr>
            <a:r>
              <a:rPr lang="en-US" sz="4000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What energy is being used right now?</a:t>
            </a:r>
            <a:endParaRPr sz="4000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4000"/>
              <a:buFont typeface="Rubik"/>
              <a:buNone/>
            </a:pPr>
            <a:r>
              <a:rPr lang="en-US" sz="4000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Can you find something that could be turned off?</a:t>
            </a:r>
            <a:endParaRPr sz="4000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4000"/>
              <a:buFont typeface="Rubik"/>
              <a:buNone/>
            </a:pPr>
            <a:r>
              <a:rPr lang="en-US" sz="4000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Let’s see which class can save the most energy this week!</a:t>
            </a:r>
            <a:endParaRPr sz="4000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</p:txBody>
      </p:sp>
      <p:sp>
        <p:nvSpPr>
          <p:cNvPr id="63" name="Google Shape;63;p5"/>
          <p:cNvSpPr/>
          <p:nvPr/>
        </p:nvSpPr>
        <p:spPr>
          <a:xfrm>
            <a:off x="1714726" y="11391900"/>
            <a:ext cx="10215004" cy="1562100"/>
          </a:xfrm>
          <a:prstGeom prst="roundRect">
            <a:avLst>
              <a:gd name="adj" fmla="val 16390"/>
            </a:avLst>
          </a:prstGeom>
          <a:solidFill>
            <a:srgbClr val="FCCE65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" name="Google Shape;64;p5"/>
          <p:cNvSpPr/>
          <p:nvPr/>
        </p:nvSpPr>
        <p:spPr>
          <a:xfrm>
            <a:off x="2155749" y="11588700"/>
            <a:ext cx="9575147" cy="116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3000"/>
              <a:buFont typeface="Rubik"/>
              <a:buNone/>
            </a:pPr>
            <a:r>
              <a:rPr lang="en-US" sz="3000" u="sng" dirty="0">
                <a:solidFill>
                  <a:srgbClr val="AE1F67"/>
                </a:solidFill>
                <a:latin typeface="Rubik"/>
                <a:ea typeface="Rubik"/>
                <a:cs typeface="Rubik"/>
                <a:sym typeface="Rubi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Extra Video: Be inspired by Bridgewater Primary School’s Energy Saving Song — Turn it Off!</a:t>
            </a:r>
            <a:endParaRPr sz="3000" dirty="0">
              <a:solidFill>
                <a:srgbClr val="AE1F6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5" name="Google Shape;65;p5" descr=" 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6816902" y="0"/>
            <a:ext cx="7570146" cy="1371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Google Shape;66;p5" descr=" 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882293" y="1921841"/>
            <a:ext cx="1739151" cy="17389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245</Words>
  <Application>Microsoft Macintosh PowerPoint</Application>
  <PresentationFormat>Custom</PresentationFormat>
  <Paragraphs>34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Calibri</vt:lpstr>
      <vt:lpstr>Rubik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PptxGenJS</dc:creator>
  <cp:lastModifiedBy>Jessica Lawrence</cp:lastModifiedBy>
  <cp:revision>2</cp:revision>
  <dcterms:created xsi:type="dcterms:W3CDTF">2025-03-19T18:07:57Z</dcterms:created>
  <dcterms:modified xsi:type="dcterms:W3CDTF">2025-04-01T16:20:36Z</dcterms:modified>
</cp:coreProperties>
</file>